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2" r:id="rId5"/>
    <p:sldId id="269" r:id="rId6"/>
    <p:sldId id="260" r:id="rId7"/>
    <p:sldId id="261" r:id="rId8"/>
    <p:sldId id="271" r:id="rId9"/>
    <p:sldId id="270" r:id="rId10"/>
    <p:sldId id="262" r:id="rId11"/>
    <p:sldId id="263" r:id="rId12"/>
    <p:sldId id="264" r:id="rId13"/>
    <p:sldId id="273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9B8A"/>
    <a:srgbClr val="FAF9F8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6" autoAdjust="0"/>
    <p:restoredTop sz="94660"/>
  </p:normalViewPr>
  <p:slideViewPr>
    <p:cSldViewPr>
      <p:cViewPr>
        <p:scale>
          <a:sx n="80" d="100"/>
          <a:sy n="80" d="100"/>
        </p:scale>
        <p:origin x="-7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1DE51-070D-49DA-A902-7EA66F499222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97330-6072-4AE5-AB58-FB076090F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7330-6072-4AE5-AB58-FB076090F6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4C323-A629-4F2D-A7F8-8E0962910C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1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NASA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8229600" y="6097525"/>
            <a:ext cx="914400" cy="7604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High Speed Self-Correcting Circuit for Space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i="1" dirty="0" smtClean="0">
                <a:solidFill>
                  <a:srgbClr val="332B29"/>
                </a:solidFill>
                <a:latin typeface="Times" pitchFamily="34"/>
              </a:rPr>
              <a:t>Presented by:</a:t>
            </a:r>
            <a:endParaRPr lang="en-US" i="1" dirty="0" smtClean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b="1" i="1" dirty="0" smtClean="0">
                <a:solidFill>
                  <a:srgbClr val="332B29"/>
                </a:solidFill>
                <a:latin typeface="Times" pitchFamily="34"/>
              </a:rPr>
              <a:t>Joseph </a:t>
            </a:r>
            <a:r>
              <a:rPr lang="en-US" b="1" i="1" dirty="0" err="1" smtClean="0">
                <a:solidFill>
                  <a:srgbClr val="332B29"/>
                </a:solidFill>
                <a:latin typeface="Times" pitchFamily="34"/>
              </a:rPr>
              <a:t>Caglio</a:t>
            </a:r>
            <a:r>
              <a:rPr lang="en-US" b="1" i="1" dirty="0" smtClean="0">
                <a:solidFill>
                  <a:srgbClr val="332B29"/>
                </a:solidFill>
                <a:latin typeface="Times" pitchFamily="34"/>
              </a:rPr>
              <a:t> and Allison Villa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dirty="0" smtClean="0"/>
              <a:t>4/18/2009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dirty="0" smtClean="0"/>
              <a:t>University of Arizona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6096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r>
              <a:rPr lang="en-US" i="1" dirty="0" smtClean="0">
                <a:solidFill>
                  <a:srgbClr val="332B29"/>
                </a:solidFill>
                <a:latin typeface="Times" pitchFamily="34"/>
              </a:rPr>
              <a:t>Mentor: Dr. </a:t>
            </a:r>
            <a:r>
              <a:rPr lang="en-US" i="1" dirty="0" smtClean="0">
                <a:solidFill>
                  <a:srgbClr val="332B29"/>
                </a:solidFill>
                <a:latin typeface="Times" pitchFamily="34"/>
              </a:rPr>
              <a:t>Janet </a:t>
            </a:r>
            <a:r>
              <a:rPr lang="en-US" i="1" dirty="0" smtClean="0">
                <a:solidFill>
                  <a:srgbClr val="332B29"/>
                </a:solidFill>
                <a:latin typeface="Times" pitchFamily="34"/>
              </a:rPr>
              <a:t>Wang</a:t>
            </a:r>
          </a:p>
          <a:p>
            <a:r>
              <a:rPr lang="en-US" sz="1600" i="1" dirty="0" smtClean="0">
                <a:solidFill>
                  <a:srgbClr val="332B29"/>
                </a:solidFill>
                <a:latin typeface="Times" pitchFamily="34"/>
              </a:rPr>
              <a:t>University of Arizona - Electrical and Computer Engineering</a:t>
            </a:r>
          </a:p>
          <a:p>
            <a:r>
              <a:rPr lang="en-US" sz="1600" i="1" dirty="0" smtClean="0">
                <a:solidFill>
                  <a:srgbClr val="332B29"/>
                </a:solidFill>
                <a:latin typeface="Times" pitchFamily="34"/>
              </a:rPr>
              <a:t>Assistant Professor</a:t>
            </a:r>
            <a:r>
              <a:rPr lang="en-US" sz="1600" i="1" dirty="0" smtClean="0"/>
              <a:t> </a:t>
            </a:r>
            <a:endParaRPr lang="en-US" sz="1600" i="1" dirty="0" smtClean="0">
              <a:solidFill>
                <a:srgbClr val="332B29"/>
              </a:solidFill>
              <a:latin typeface="Times" pitchFamily="34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5867400"/>
            <a:ext cx="609600" cy="55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ding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524000"/>
            <a:ext cx="7462837" cy="4733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Simulation of the Coding Unit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3581400"/>
            <a:ext cx="1151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4495800"/>
            <a:ext cx="114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5334000"/>
            <a:ext cx="1347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AB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1828800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Clock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2743200"/>
            <a:ext cx="1013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- Clock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h_Code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76400"/>
            <a:ext cx="7543800" cy="45753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Simulation of Razor with Coding Unit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3734594" y="3961606"/>
            <a:ext cx="4267200" cy="1588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496594" y="3961606"/>
            <a:ext cx="4267200" cy="1588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67400" y="4800600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0.4 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62800" y="3733800"/>
            <a:ext cx="884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9000" y="4495800"/>
            <a:ext cx="917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Error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0400" y="5410200"/>
            <a:ext cx="1229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Output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205740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Clock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10400" y="281940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Clock 2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High Speed Self-Correcting Circuit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676400"/>
            <a:ext cx="7047347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Obstacles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Labeling of wires</a:t>
            </a:r>
          </a:p>
          <a:p>
            <a:r>
              <a:rPr lang="en-US" dirty="0" smtClean="0"/>
              <a:t>Timing</a:t>
            </a:r>
          </a:p>
          <a:p>
            <a:r>
              <a:rPr lang="en-US" dirty="0" smtClean="0"/>
              <a:t>Different circuit models</a:t>
            </a:r>
          </a:p>
          <a:p>
            <a:r>
              <a:rPr lang="en-US" dirty="0" smtClean="0"/>
              <a:t>Unstable signals</a:t>
            </a:r>
          </a:p>
          <a:p>
            <a:r>
              <a:rPr lang="en-US" dirty="0" smtClean="0"/>
              <a:t>Inputs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Problem: Circuit malfunction in space</a:t>
            </a:r>
          </a:p>
          <a:p>
            <a:r>
              <a:rPr lang="en-US" dirty="0" smtClean="0"/>
              <a:t>Solution: Razor Circuit (Self-Correcting)</a:t>
            </a:r>
          </a:p>
          <a:p>
            <a:pPr lvl="1"/>
            <a:r>
              <a:rPr lang="en-US" dirty="0" smtClean="0"/>
              <a:t>Problem: Too slow</a:t>
            </a:r>
          </a:p>
          <a:p>
            <a:pPr lvl="1"/>
            <a:r>
              <a:rPr lang="en-US" dirty="0" smtClean="0"/>
              <a:t>Theory</a:t>
            </a:r>
            <a:r>
              <a:rPr lang="en-US" dirty="0" smtClean="0"/>
              <a:t>: </a:t>
            </a:r>
            <a:r>
              <a:rPr lang="en-US" dirty="0" smtClean="0"/>
              <a:t>Coding </a:t>
            </a:r>
            <a:r>
              <a:rPr lang="en-US" dirty="0" smtClean="0"/>
              <a:t>Unit</a:t>
            </a:r>
          </a:p>
          <a:p>
            <a:r>
              <a:rPr lang="en-US" dirty="0" smtClean="0"/>
              <a:t>Debugging</a:t>
            </a:r>
            <a:endParaRPr lang="en-US" dirty="0" smtClean="0"/>
          </a:p>
          <a:p>
            <a:r>
              <a:rPr lang="en-US" dirty="0" smtClean="0"/>
              <a:t>Result: High Speed Self-Correcting </a:t>
            </a:r>
            <a:r>
              <a:rPr lang="en-US" dirty="0" smtClean="0"/>
              <a:t>Circuit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Future </a:t>
            </a:r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Plans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1676400"/>
            <a:ext cx="8229599" cy="1981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886200"/>
            <a:ext cx="3581400" cy="1969723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752600"/>
            <a:ext cx="1364975" cy="1793875"/>
          </a:xfrm>
          <a:prstGeom prst="rect">
            <a:avLst/>
          </a:prstGeom>
          <a:noFill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1752600"/>
            <a:ext cx="1502223" cy="1716672"/>
          </a:xfrm>
          <a:prstGeom prst="rect">
            <a:avLst/>
          </a:prstGeom>
          <a:noFill/>
        </p:spPr>
      </p:pic>
      <p:sp>
        <p:nvSpPr>
          <p:cNvPr id="12" name="Freeform 9"/>
          <p:cNvSpPr>
            <a:spLocks/>
          </p:cNvSpPr>
          <p:nvPr/>
        </p:nvSpPr>
        <p:spPr bwMode="auto">
          <a:xfrm>
            <a:off x="2209800" y="2286000"/>
            <a:ext cx="440846" cy="581113"/>
          </a:xfrm>
          <a:custGeom>
            <a:avLst/>
            <a:gdLst/>
            <a:ahLst/>
            <a:cxnLst>
              <a:cxn ang="0">
                <a:pos x="0" y="6165"/>
              </a:cxn>
              <a:cxn ang="0">
                <a:pos x="10427" y="6165"/>
              </a:cxn>
              <a:cxn ang="0">
                <a:pos x="10427" y="985"/>
              </a:cxn>
              <a:cxn ang="0">
                <a:pos x="11410" y="995"/>
              </a:cxn>
              <a:cxn ang="0">
                <a:pos x="21600" y="11345"/>
              </a:cxn>
              <a:cxn ang="0">
                <a:pos x="11413" y="21691"/>
              </a:cxn>
              <a:cxn ang="0">
                <a:pos x="10427" y="21705"/>
              </a:cxn>
              <a:cxn ang="0">
                <a:pos x="10427" y="16526"/>
              </a:cxn>
              <a:cxn ang="0">
                <a:pos x="0" y="16526"/>
              </a:cxn>
              <a:cxn ang="0">
                <a:pos x="0" y="6165"/>
              </a:cxn>
            </a:cxnLst>
            <a:rect l="0" t="0" r="r" b="b"/>
            <a:pathLst>
              <a:path w="21600" h="22715">
                <a:moveTo>
                  <a:pt x="0" y="6165"/>
                </a:moveTo>
                <a:lnTo>
                  <a:pt x="10427" y="6165"/>
                </a:lnTo>
                <a:cubicBezTo>
                  <a:pt x="10427" y="6165"/>
                  <a:pt x="10412" y="1031"/>
                  <a:pt x="10427" y="985"/>
                </a:cubicBezTo>
                <a:cubicBezTo>
                  <a:pt x="10427" y="0"/>
                  <a:pt x="11410" y="995"/>
                  <a:pt x="11410" y="995"/>
                </a:cubicBezTo>
                <a:lnTo>
                  <a:pt x="21600" y="11345"/>
                </a:lnTo>
                <a:cubicBezTo>
                  <a:pt x="21600" y="11345"/>
                  <a:pt x="11413" y="21669"/>
                  <a:pt x="11413" y="21691"/>
                </a:cubicBezTo>
                <a:cubicBezTo>
                  <a:pt x="10263" y="22715"/>
                  <a:pt x="10427" y="21705"/>
                  <a:pt x="10427" y="21705"/>
                </a:cubicBezTo>
                <a:lnTo>
                  <a:pt x="10427" y="16526"/>
                </a:lnTo>
                <a:lnTo>
                  <a:pt x="0" y="16526"/>
                </a:lnTo>
                <a:lnTo>
                  <a:pt x="0" y="6165"/>
                </a:lnTo>
                <a:close/>
              </a:path>
            </a:pathLst>
          </a:custGeom>
          <a:solidFill>
            <a:srgbClr val="3D85C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4953000" y="2286000"/>
            <a:ext cx="492417" cy="574433"/>
          </a:xfrm>
          <a:custGeom>
            <a:avLst/>
            <a:gdLst/>
            <a:ahLst/>
            <a:cxnLst>
              <a:cxn ang="0">
                <a:pos x="0" y="6165"/>
              </a:cxn>
              <a:cxn ang="0">
                <a:pos x="10427" y="6165"/>
              </a:cxn>
              <a:cxn ang="0">
                <a:pos x="10427" y="985"/>
              </a:cxn>
              <a:cxn ang="0">
                <a:pos x="11410" y="995"/>
              </a:cxn>
              <a:cxn ang="0">
                <a:pos x="21600" y="11345"/>
              </a:cxn>
              <a:cxn ang="0">
                <a:pos x="11413" y="21691"/>
              </a:cxn>
              <a:cxn ang="0">
                <a:pos x="10427" y="21705"/>
              </a:cxn>
              <a:cxn ang="0">
                <a:pos x="10427" y="16526"/>
              </a:cxn>
              <a:cxn ang="0">
                <a:pos x="0" y="16526"/>
              </a:cxn>
              <a:cxn ang="0">
                <a:pos x="0" y="6165"/>
              </a:cxn>
            </a:cxnLst>
            <a:rect l="0" t="0" r="r" b="b"/>
            <a:pathLst>
              <a:path w="21600" h="22715">
                <a:moveTo>
                  <a:pt x="0" y="6165"/>
                </a:moveTo>
                <a:lnTo>
                  <a:pt x="10427" y="6165"/>
                </a:lnTo>
                <a:cubicBezTo>
                  <a:pt x="10427" y="6165"/>
                  <a:pt x="10412" y="1031"/>
                  <a:pt x="10427" y="985"/>
                </a:cubicBezTo>
                <a:cubicBezTo>
                  <a:pt x="10427" y="0"/>
                  <a:pt x="11410" y="995"/>
                  <a:pt x="11410" y="995"/>
                </a:cubicBezTo>
                <a:lnTo>
                  <a:pt x="21600" y="11345"/>
                </a:lnTo>
                <a:cubicBezTo>
                  <a:pt x="21600" y="11345"/>
                  <a:pt x="11413" y="21669"/>
                  <a:pt x="11413" y="21691"/>
                </a:cubicBezTo>
                <a:cubicBezTo>
                  <a:pt x="10263" y="22715"/>
                  <a:pt x="10427" y="21705"/>
                  <a:pt x="10427" y="21705"/>
                </a:cubicBezTo>
                <a:lnTo>
                  <a:pt x="10427" y="16526"/>
                </a:lnTo>
                <a:lnTo>
                  <a:pt x="0" y="16526"/>
                </a:lnTo>
                <a:lnTo>
                  <a:pt x="0" y="6165"/>
                </a:lnTo>
                <a:close/>
              </a:path>
            </a:pathLst>
          </a:custGeom>
          <a:solidFill>
            <a:srgbClr val="3D85C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733800"/>
            <a:ext cx="3048000" cy="2809394"/>
          </a:xfrm>
          <a:prstGeom prst="rect">
            <a:avLst/>
          </a:prstGeom>
          <a:noFill/>
        </p:spPr>
      </p:pic>
      <p:sp>
        <p:nvSpPr>
          <p:cNvPr id="15" name="Freeform 12"/>
          <p:cNvSpPr>
            <a:spLocks/>
          </p:cNvSpPr>
          <p:nvPr/>
        </p:nvSpPr>
        <p:spPr bwMode="auto">
          <a:xfrm>
            <a:off x="3733800" y="4724400"/>
            <a:ext cx="732803" cy="588460"/>
          </a:xfrm>
          <a:custGeom>
            <a:avLst/>
            <a:gdLst/>
            <a:ahLst/>
            <a:cxnLst>
              <a:cxn ang="0">
                <a:pos x="0" y="6165"/>
              </a:cxn>
              <a:cxn ang="0">
                <a:pos x="10427" y="6165"/>
              </a:cxn>
              <a:cxn ang="0">
                <a:pos x="10427" y="985"/>
              </a:cxn>
              <a:cxn ang="0">
                <a:pos x="11410" y="995"/>
              </a:cxn>
              <a:cxn ang="0">
                <a:pos x="21600" y="11345"/>
              </a:cxn>
              <a:cxn ang="0">
                <a:pos x="11413" y="21691"/>
              </a:cxn>
              <a:cxn ang="0">
                <a:pos x="10427" y="21705"/>
              </a:cxn>
              <a:cxn ang="0">
                <a:pos x="10427" y="16526"/>
              </a:cxn>
              <a:cxn ang="0">
                <a:pos x="0" y="16526"/>
              </a:cxn>
              <a:cxn ang="0">
                <a:pos x="0" y="6165"/>
              </a:cxn>
            </a:cxnLst>
            <a:rect l="0" t="0" r="r" b="b"/>
            <a:pathLst>
              <a:path w="21600" h="22715">
                <a:moveTo>
                  <a:pt x="0" y="6165"/>
                </a:moveTo>
                <a:lnTo>
                  <a:pt x="10427" y="6165"/>
                </a:lnTo>
                <a:cubicBezTo>
                  <a:pt x="10427" y="6165"/>
                  <a:pt x="10412" y="1031"/>
                  <a:pt x="10427" y="985"/>
                </a:cubicBezTo>
                <a:cubicBezTo>
                  <a:pt x="10427" y="0"/>
                  <a:pt x="11410" y="995"/>
                  <a:pt x="11410" y="995"/>
                </a:cubicBezTo>
                <a:lnTo>
                  <a:pt x="21600" y="11345"/>
                </a:lnTo>
                <a:cubicBezTo>
                  <a:pt x="21600" y="11345"/>
                  <a:pt x="11413" y="21669"/>
                  <a:pt x="11413" y="21691"/>
                </a:cubicBezTo>
                <a:cubicBezTo>
                  <a:pt x="10263" y="22715"/>
                  <a:pt x="10427" y="21705"/>
                  <a:pt x="10427" y="21705"/>
                </a:cubicBezTo>
                <a:lnTo>
                  <a:pt x="10427" y="16526"/>
                </a:lnTo>
                <a:lnTo>
                  <a:pt x="0" y="16526"/>
                </a:lnTo>
                <a:lnTo>
                  <a:pt x="0" y="6165"/>
                </a:lnTo>
                <a:close/>
              </a:path>
            </a:pathLst>
          </a:custGeom>
          <a:solidFill>
            <a:srgbClr val="3D85C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8" name="Picture 17" descr="Clk_Clk_Not.tiff"/>
          <p:cNvPicPr/>
          <p:nvPr/>
        </p:nvPicPr>
        <p:blipFill>
          <a:blip r:embed="rId7"/>
          <a:srcRect r="43784"/>
          <a:stretch>
            <a:fillRect/>
          </a:stretch>
        </p:blipFill>
        <p:spPr>
          <a:xfrm>
            <a:off x="5943600" y="1752600"/>
            <a:ext cx="1981200" cy="1828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648200" y="5867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From “Razor: A Low-Power Pipeline Based on Circuit-Level Timing Speculation” – Dan Ernst et al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>
            <a:normAutofit fontScale="92500" lnSpcReduction="10000"/>
          </a:bodyPr>
          <a:lstStyle/>
          <a:p>
            <a:r>
              <a:rPr lang="en-US" sz="2000" i="1" dirty="0" smtClean="0"/>
              <a:t>“</a:t>
            </a:r>
            <a:r>
              <a:rPr lang="en-US" sz="2000" i="1" dirty="0" smtClean="0"/>
              <a:t>Making Typical Silicon Matter with Razor”</a:t>
            </a:r>
            <a:r>
              <a:rPr lang="en-US" sz="2000" dirty="0" smtClean="0"/>
              <a:t> – Todd Austin, David </a:t>
            </a:r>
            <a:r>
              <a:rPr lang="en-US" sz="2000" dirty="0" err="1" smtClean="0"/>
              <a:t>Blaauw</a:t>
            </a:r>
            <a:r>
              <a:rPr lang="en-US" sz="2000" dirty="0" smtClean="0"/>
              <a:t>, </a:t>
            </a:r>
            <a:r>
              <a:rPr lang="en-US" sz="2000" dirty="0" err="1" smtClean="0"/>
              <a:t>Krisztián</a:t>
            </a:r>
            <a:r>
              <a:rPr lang="en-US" sz="2000" dirty="0" smtClean="0"/>
              <a:t> </a:t>
            </a:r>
            <a:r>
              <a:rPr lang="en-US" sz="2000" dirty="0" err="1" smtClean="0"/>
              <a:t>Flautner</a:t>
            </a:r>
            <a:r>
              <a:rPr lang="en-US" sz="2000" dirty="0" smtClean="0"/>
              <a:t>, Trevor </a:t>
            </a:r>
            <a:r>
              <a:rPr lang="en-US" sz="2000" dirty="0" err="1" smtClean="0"/>
              <a:t>Mudge</a:t>
            </a:r>
            <a:endParaRPr lang="en-US" sz="2000" dirty="0" smtClean="0"/>
          </a:p>
          <a:p>
            <a:r>
              <a:rPr lang="en-US" sz="2000" i="1" dirty="0" smtClean="0"/>
              <a:t>“On-chip Bidirectional Wiring for Heavily Pipelined System using Network Coding”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r>
              <a:rPr lang="en-US" sz="2000" i="1" dirty="0" smtClean="0"/>
              <a:t>“Razor: A Low-Power Pipeline Based on Circuit-Level Timing Speculation” </a:t>
            </a:r>
            <a:r>
              <a:rPr lang="en-US" sz="2000" dirty="0" smtClean="0"/>
              <a:t> - Dan Ernst, Nam Sung Kim, </a:t>
            </a:r>
            <a:r>
              <a:rPr lang="en-US" sz="2000" dirty="0" err="1" smtClean="0"/>
              <a:t>Shidhartha</a:t>
            </a:r>
            <a:r>
              <a:rPr lang="en-US" sz="2000" dirty="0" smtClean="0"/>
              <a:t> Das, Sanjay Pant, Todd Austin, et </a:t>
            </a:r>
            <a:r>
              <a:rPr lang="en-US" sz="2000" dirty="0" smtClean="0"/>
              <a:t>al</a:t>
            </a:r>
          </a:p>
          <a:p>
            <a:r>
              <a:rPr lang="en-US" sz="2000" i="1" dirty="0" smtClean="0"/>
              <a:t>“Razor: Circuit-Level Correction of Timing Errors for Low-Power Operation”</a:t>
            </a:r>
            <a:r>
              <a:rPr lang="en-US" sz="2000" dirty="0" smtClean="0"/>
              <a:t> – Todd Austin, David </a:t>
            </a:r>
            <a:r>
              <a:rPr lang="en-US" sz="2000" dirty="0" err="1" smtClean="0"/>
              <a:t>Blaauw</a:t>
            </a:r>
            <a:r>
              <a:rPr lang="en-US" sz="2000" dirty="0" smtClean="0"/>
              <a:t>, </a:t>
            </a:r>
            <a:r>
              <a:rPr lang="en-US" sz="2000" dirty="0" err="1" smtClean="0"/>
              <a:t>Shidhartha</a:t>
            </a:r>
            <a:r>
              <a:rPr lang="en-US" sz="2000" dirty="0" smtClean="0"/>
              <a:t> Das, Dan Ernst, </a:t>
            </a:r>
            <a:r>
              <a:rPr lang="en-US" sz="2000" dirty="0" err="1" smtClean="0"/>
              <a:t>Krisztián</a:t>
            </a:r>
            <a:r>
              <a:rPr lang="en-US" sz="2000" dirty="0" smtClean="0"/>
              <a:t> </a:t>
            </a:r>
            <a:r>
              <a:rPr lang="en-US" sz="2000" dirty="0" err="1" smtClean="0"/>
              <a:t>Flautner</a:t>
            </a:r>
            <a:r>
              <a:rPr lang="en-US" sz="2000" dirty="0" smtClean="0"/>
              <a:t>, et al</a:t>
            </a:r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1600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2B29"/>
                </a:solidFill>
                <a:effectLst/>
                <a:uLnTx/>
                <a:uFillTx/>
                <a:latin typeface="Times" pitchFamily="34"/>
                <a:ea typeface="+mj-ea"/>
                <a:cs typeface="+mj-cs"/>
              </a:rPr>
              <a:t>Acknowledgments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572000"/>
            <a:ext cx="8229600" cy="1371600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Janet Wang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 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Arizona State University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Arizona/NASA Space Grant Program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Susan Brew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Barron Orr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>
          <a:xfrm>
            <a:off x="393700" y="2971800"/>
            <a:ext cx="8445500" cy="1219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2B29"/>
                </a:solidFill>
                <a:effectLst/>
                <a:uLnTx/>
                <a:uFillTx/>
                <a:latin typeface="Times" pitchFamily="34"/>
                <a:ea typeface="+mj-ea"/>
                <a:cs typeface="+mj-cs"/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Drastic temperature changes and Radiation can:</a:t>
            </a: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Cause space crafts to malfunction</a:t>
            </a: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Damage the inner components of circuits</a:t>
            </a:r>
            <a:endParaRPr lang="en-US" dirty="0" smtClean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Cause circuits to output false data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 </a:t>
            </a:r>
            <a:endParaRPr lang="en-US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Need an error correcting circuit called the Razor Circuit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352800"/>
            <a:ext cx="3733800" cy="2383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What is the Razor Circuit?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Developed by the Razor team</a:t>
            </a:r>
            <a:endParaRPr lang="en-US" sz="2800" dirty="0" smtClean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 smtClean="0">
                <a:solidFill>
                  <a:srgbClr val="332B29"/>
                </a:solidFill>
                <a:latin typeface="Times" pitchFamily="34"/>
              </a:rPr>
              <a:t>General Purpose: Error detecting and correcting</a:t>
            </a:r>
            <a:endParaRPr lang="en-US" sz="2700" dirty="0">
              <a:solidFill>
                <a:srgbClr val="332B29"/>
              </a:solidFill>
              <a:latin typeface="Times" pitchFamily="3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514600"/>
            <a:ext cx="6675437" cy="33651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33400" y="5867400"/>
            <a:ext cx="8360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Redrawn from “Razor: Circuit-Level Correction of Timing Errors for Low-Power Operation”</a:t>
            </a:r>
            <a:r>
              <a:rPr lang="en-US" sz="1400" dirty="0" smtClean="0"/>
              <a:t> – Todd Austin and et al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How does the Razor Circuit work?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762000" y="19812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Circuit</a:t>
            </a:r>
          </a:p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7467600" y="19812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Circuit</a:t>
            </a:r>
          </a:p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2438400" y="4572000"/>
            <a:ext cx="16002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Storage</a:t>
            </a:r>
            <a:endParaRPr lang="en-US" b="1" dirty="0"/>
          </a:p>
        </p:txBody>
      </p:sp>
      <p:sp>
        <p:nvSpPr>
          <p:cNvPr id="33" name="Rectangle 32"/>
          <p:cNvSpPr/>
          <p:nvPr/>
        </p:nvSpPr>
        <p:spPr>
          <a:xfrm>
            <a:off x="3505200" y="1981200"/>
            <a:ext cx="22098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Main Storage</a:t>
            </a:r>
            <a:endParaRPr lang="en-US" b="1" dirty="0"/>
          </a:p>
        </p:txBody>
      </p:sp>
      <p:sp>
        <p:nvSpPr>
          <p:cNvPr id="34" name="Right Arrow 33"/>
          <p:cNvSpPr/>
          <p:nvPr/>
        </p:nvSpPr>
        <p:spPr>
          <a:xfrm>
            <a:off x="5715000" y="2209800"/>
            <a:ext cx="1752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1676400" y="2209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>
            <a:off x="6096000" y="2590800"/>
            <a:ext cx="484632" cy="1981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-Up Arrow 36"/>
          <p:cNvSpPr/>
          <p:nvPr/>
        </p:nvSpPr>
        <p:spPr>
          <a:xfrm rot="10800000">
            <a:off x="2590800" y="2209800"/>
            <a:ext cx="850392" cy="229819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562600" y="45720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Compare</a:t>
            </a:r>
            <a:endParaRPr lang="en-US" b="1" dirty="0"/>
          </a:p>
        </p:txBody>
      </p:sp>
      <p:sp>
        <p:nvSpPr>
          <p:cNvPr id="39" name="Right Arrow 38"/>
          <p:cNvSpPr/>
          <p:nvPr/>
        </p:nvSpPr>
        <p:spPr>
          <a:xfrm>
            <a:off x="4038600" y="4800600"/>
            <a:ext cx="1524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Bent Arrow 40"/>
          <p:cNvSpPr/>
          <p:nvPr/>
        </p:nvSpPr>
        <p:spPr>
          <a:xfrm>
            <a:off x="2667000" y="2209800"/>
            <a:ext cx="813816" cy="2362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Explosion 2 41"/>
          <p:cNvSpPr/>
          <p:nvPr/>
        </p:nvSpPr>
        <p:spPr>
          <a:xfrm>
            <a:off x="3810000" y="3352800"/>
            <a:ext cx="2133600" cy="13716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ERROR!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33600" y="1676400"/>
            <a:ext cx="5029200" cy="4419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7" grpId="1" animBg="1"/>
      <p:bldP spid="38" grpId="0" animBg="1"/>
      <p:bldP spid="39" grpId="0" animBg="1"/>
      <p:bldP spid="41" grpId="0" animBg="1"/>
      <p:bldP spid="42" grpId="1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How does the Razor Circuit work?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524000"/>
            <a:ext cx="7162800" cy="439336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14400" y="5867400"/>
            <a:ext cx="5433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From </a:t>
            </a:r>
            <a:r>
              <a:rPr lang="en-US" sz="1400" i="1" dirty="0" smtClean="0"/>
              <a:t>“</a:t>
            </a:r>
            <a:r>
              <a:rPr lang="en-US" sz="1400" i="1" dirty="0" smtClean="0"/>
              <a:t>Making Typical Silicon Matter with Razor</a:t>
            </a:r>
            <a:r>
              <a:rPr lang="en-US" sz="1400" i="1" dirty="0" smtClean="0"/>
              <a:t>”</a:t>
            </a:r>
            <a:r>
              <a:rPr lang="en-US" sz="1400" dirty="0" smtClean="0"/>
              <a:t> </a:t>
            </a:r>
            <a:r>
              <a:rPr lang="en-US" sz="1400" dirty="0" smtClean="0"/>
              <a:t>– Todd Austin and et al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Razor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524000"/>
            <a:ext cx="6268465" cy="441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Simulation of the Razor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 fontScale="70000" lnSpcReduction="20000"/>
          </a:bodyPr>
          <a:lstStyle/>
          <a:p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endParaRPr lang="en-US" dirty="0">
              <a:solidFill>
                <a:srgbClr val="332B29"/>
              </a:solidFill>
              <a:latin typeface="Times" pitchFamily="34"/>
            </a:endParaRPr>
          </a:p>
          <a:p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endParaRPr lang="en-US" dirty="0">
              <a:solidFill>
                <a:srgbClr val="332B29"/>
              </a:solidFill>
              <a:latin typeface="Times" pitchFamily="34"/>
            </a:endParaRPr>
          </a:p>
          <a:p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endParaRPr lang="en-US" dirty="0">
              <a:solidFill>
                <a:srgbClr val="332B29"/>
              </a:solidFill>
              <a:latin typeface="Times" pitchFamily="34"/>
            </a:endParaRPr>
          </a:p>
          <a:p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endParaRPr lang="en-US" dirty="0">
              <a:solidFill>
                <a:srgbClr val="332B29"/>
              </a:solidFill>
              <a:latin typeface="Times" pitchFamily="34"/>
            </a:endParaRPr>
          </a:p>
          <a:p>
            <a:pPr>
              <a:buNone/>
            </a:pPr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pPr>
              <a:buNone/>
            </a:pPr>
            <a:endParaRPr lang="en-US" dirty="0">
              <a:solidFill>
                <a:srgbClr val="332B29"/>
              </a:solidFill>
              <a:latin typeface="Times" pitchFamily="34"/>
            </a:endParaRPr>
          </a:p>
          <a:p>
            <a:pPr>
              <a:buNone/>
            </a:pPr>
            <a:endParaRPr lang="en-US" dirty="0" smtClean="0">
              <a:solidFill>
                <a:srgbClr val="332B29"/>
              </a:solidFill>
              <a:latin typeface="Times" pitchFamily="34"/>
            </a:endParaRPr>
          </a:p>
          <a:p>
            <a:pPr>
              <a:buNone/>
            </a:pPr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Problem with the Razor Circuit? Speed is hindered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3429000"/>
            <a:ext cx="961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Data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1200" y="5029200"/>
            <a:ext cx="1382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Output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4267200"/>
            <a:ext cx="1022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Error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3400" y="5181600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0.6 ns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134394" y="3809206"/>
            <a:ext cx="4267200" cy="1588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048794" y="3809206"/>
            <a:ext cx="4267200" cy="1588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00800" y="175260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Clock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251460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Clock 2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Speed-Up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Purpose: Speeds up the communication between two data units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6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743200"/>
            <a:ext cx="1451996" cy="892175"/>
          </a:xfrm>
          <a:prstGeom prst="rect">
            <a:avLst/>
          </a:prstGeom>
          <a:noFill/>
        </p:spPr>
      </p:pic>
      <p:pic>
        <p:nvPicPr>
          <p:cNvPr id="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2743200"/>
            <a:ext cx="1447800" cy="1478522"/>
          </a:xfrm>
          <a:prstGeom prst="rect">
            <a:avLst/>
          </a:prstGeom>
          <a:noFill/>
        </p:spPr>
      </p:pic>
      <p:pic>
        <p:nvPicPr>
          <p:cNvPr id="8" name="Picture 4" descr="C:\Documents and Settings\jcaglio\Local Settings\Temporary Internet Files\Content.IE5\4CRR3PQ0\MCj034999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4343400"/>
            <a:ext cx="1066800" cy="1795463"/>
          </a:xfrm>
          <a:prstGeom prst="rect">
            <a:avLst/>
          </a:prstGeom>
          <a:noFill/>
        </p:spPr>
      </p:pic>
      <p:sp>
        <p:nvSpPr>
          <p:cNvPr id="9" name="Bent Arrow 8"/>
          <p:cNvSpPr/>
          <p:nvPr/>
        </p:nvSpPr>
        <p:spPr>
          <a:xfrm rot="10800000">
            <a:off x="5410200" y="4038600"/>
            <a:ext cx="2057400" cy="2057400"/>
          </a:xfrm>
          <a:prstGeom prst="bentArrow">
            <a:avLst>
              <a:gd name="adj1" fmla="val 12662"/>
              <a:gd name="adj2" fmla="val 18083"/>
              <a:gd name="adj3" fmla="val 22753"/>
              <a:gd name="adj4" fmla="val 358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10800000" flipH="1">
            <a:off x="1447800" y="4419600"/>
            <a:ext cx="1828800" cy="1676400"/>
          </a:xfrm>
          <a:prstGeom prst="bentArrow">
            <a:avLst>
              <a:gd name="adj1" fmla="val 12946"/>
              <a:gd name="adj2" fmla="val 15517"/>
              <a:gd name="adj3" fmla="val 22753"/>
              <a:gd name="adj4" fmla="val 358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Bent-Up Arrow 10"/>
          <p:cNvSpPr/>
          <p:nvPr/>
        </p:nvSpPr>
        <p:spPr>
          <a:xfrm rot="16200000">
            <a:off x="2994660" y="2644140"/>
            <a:ext cx="838200" cy="2255520"/>
          </a:xfrm>
          <a:prstGeom prst="bentUpArrow">
            <a:avLst>
              <a:gd name="adj1" fmla="val 8127"/>
              <a:gd name="adj2" fmla="val 25000"/>
              <a:gd name="adj3" fmla="val 25000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nt-Up Arrow 11"/>
          <p:cNvSpPr/>
          <p:nvPr/>
        </p:nvSpPr>
        <p:spPr>
          <a:xfrm rot="16200000" flipV="1">
            <a:off x="5061204" y="2787395"/>
            <a:ext cx="850392" cy="1981201"/>
          </a:xfrm>
          <a:prstGeom prst="bentUpArrow">
            <a:avLst>
              <a:gd name="adj1" fmla="val 8695"/>
              <a:gd name="adj2" fmla="val 25000"/>
              <a:gd name="adj3" fmla="val 25000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What is a Coding Unit?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524000"/>
            <a:ext cx="6629400" cy="45184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90600" y="6019800"/>
            <a:ext cx="718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Redrawn from “On-chip Bidirectional Wiring for Heavily Pipelined System using Network Coding”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2B29"/>
                </a:solidFill>
                <a:latin typeface="Times" pitchFamily="34"/>
              </a:rPr>
              <a:t>How does Coding Unit Work?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952995-61C7-4CB4-AC7C-D093A7A5EFCF}" type="datetimeFigureOut">
              <a:rPr lang="en-US" smtClean="0"/>
              <a:pPr/>
              <a:t>4/10/2009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2819400"/>
            <a:ext cx="1676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2819400"/>
            <a:ext cx="1676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477000" y="2819400"/>
            <a:ext cx="1676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514600" y="3505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410200" y="3505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5334000" y="35052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2514600" y="35052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90800" y="3124200"/>
            <a:ext cx="876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 A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5486400" y="3124200"/>
            <a:ext cx="866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 B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514600" y="3124200"/>
            <a:ext cx="1015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 AB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486400" y="3124200"/>
            <a:ext cx="1015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 AB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3886200" y="3200400"/>
            <a:ext cx="11515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A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Data 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0600" y="3352800"/>
            <a:ext cx="1151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05600" y="3429000"/>
            <a:ext cx="113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0600" y="3352800"/>
            <a:ext cx="11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81800" y="3429000"/>
            <a:ext cx="1151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 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13" grpId="1" animBg="1"/>
      <p:bldP spid="14" grpId="0" animBg="1"/>
      <p:bldP spid="15" grpId="0" animBg="1"/>
      <p:bldP spid="15" grpId="1" animBg="1"/>
      <p:bldP spid="16" grpId="0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507</Words>
  <Application>Microsoft Office PowerPoint</Application>
  <PresentationFormat>On-screen Show (4:3)</PresentationFormat>
  <Paragraphs>163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High Speed Self-Correcting Circuit for Space Applications</vt:lpstr>
      <vt:lpstr>Introduction</vt:lpstr>
      <vt:lpstr>What is the Razor Circuit?</vt:lpstr>
      <vt:lpstr>How does the Razor Circuit work?</vt:lpstr>
      <vt:lpstr>How does the Razor Circuit work?</vt:lpstr>
      <vt:lpstr>Simulation of the Razor Circuit</vt:lpstr>
      <vt:lpstr>Speed-Up Option</vt:lpstr>
      <vt:lpstr>What is a Coding Unit?</vt:lpstr>
      <vt:lpstr>How does Coding Unit Work?</vt:lpstr>
      <vt:lpstr>Simulation of the Coding Unit</vt:lpstr>
      <vt:lpstr>Simulation of Razor with Coding Unit</vt:lpstr>
      <vt:lpstr>High Speed Self-Correcting Circuit</vt:lpstr>
      <vt:lpstr>Obstacles</vt:lpstr>
      <vt:lpstr>Conclusion</vt:lpstr>
      <vt:lpstr>Future Plans</vt:lpstr>
      <vt:lpstr>References</vt:lpstr>
      <vt:lpstr>Slide 17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Allison</dc:creator>
  <cp:lastModifiedBy>ppr-a120</cp:lastModifiedBy>
  <cp:revision>88</cp:revision>
  <dcterms:created xsi:type="dcterms:W3CDTF">2009-04-05T01:32:31Z</dcterms:created>
  <dcterms:modified xsi:type="dcterms:W3CDTF">2009-04-10T17:09:17Z</dcterms:modified>
</cp:coreProperties>
</file>